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979" r:id="rId2"/>
  </p:sldMasterIdLst>
  <p:notesMasterIdLst>
    <p:notesMasterId r:id="rId21"/>
  </p:notesMasterIdLst>
  <p:sldIdLst>
    <p:sldId id="795" r:id="rId3"/>
    <p:sldId id="317" r:id="rId4"/>
    <p:sldId id="260" r:id="rId5"/>
    <p:sldId id="337" r:id="rId6"/>
    <p:sldId id="263" r:id="rId7"/>
    <p:sldId id="802" r:id="rId8"/>
    <p:sldId id="813" r:id="rId9"/>
    <p:sldId id="839" r:id="rId10"/>
    <p:sldId id="821" r:id="rId11"/>
    <p:sldId id="835" r:id="rId12"/>
    <p:sldId id="836" r:id="rId13"/>
    <p:sldId id="820" r:id="rId14"/>
    <p:sldId id="833" r:id="rId15"/>
    <p:sldId id="834" r:id="rId16"/>
    <p:sldId id="838" r:id="rId17"/>
    <p:sldId id="837" r:id="rId18"/>
    <p:sldId id="281" r:id="rId19"/>
    <p:sldId id="81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AE8E7-C7A6-467E-B461-74BE73FE3030}" v="7" dt="2023-10-27T15:20:13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16FC3-C77C-4EF8-A0A9-77F888AE2D7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68014A6-3FD1-42FA-B3AA-65CB1637895B}">
      <dgm:prSet/>
      <dgm:spPr/>
      <dgm:t>
        <a:bodyPr/>
        <a:lstStyle/>
        <a:p>
          <a:pPr>
            <a:defRPr cap="all"/>
          </a:pPr>
          <a:r>
            <a:rPr lang="en-US" u="none"/>
            <a:t>Find Tickets on EVENTBRITE</a:t>
          </a:r>
        </a:p>
        <a:p>
          <a:pPr>
            <a:defRPr cap="all"/>
          </a:pPr>
          <a:endParaRPr lang="en-US" u="none"/>
        </a:p>
        <a:p>
          <a:pPr>
            <a:defRPr cap="all"/>
          </a:pPr>
          <a:r>
            <a:rPr lang="en-US" u="none"/>
            <a:t>Search Plymouth Ghost Walk</a:t>
          </a:r>
        </a:p>
      </dgm:t>
    </dgm:pt>
    <dgm:pt modelId="{FB8CBCE5-FFEA-48D0-9355-1D586468BD89}" type="parTrans" cxnId="{60E02FDD-49C3-4269-BB7B-DF87BF68964B}">
      <dgm:prSet/>
      <dgm:spPr/>
      <dgm:t>
        <a:bodyPr/>
        <a:lstStyle/>
        <a:p>
          <a:endParaRPr lang="en-US"/>
        </a:p>
      </dgm:t>
    </dgm:pt>
    <dgm:pt modelId="{841F6A8A-B82A-419B-9E57-3C7E1F4B01DB}" type="sibTrans" cxnId="{60E02FDD-49C3-4269-BB7B-DF87BF68964B}">
      <dgm:prSet/>
      <dgm:spPr/>
      <dgm:t>
        <a:bodyPr/>
        <a:lstStyle/>
        <a:p>
          <a:endParaRPr lang="en-US"/>
        </a:p>
      </dgm:t>
    </dgm:pt>
    <dgm:pt modelId="{8B752C39-0108-4948-9E32-0D3D42DB1459}">
      <dgm:prSet/>
      <dgm:spPr/>
      <dgm:t>
        <a:bodyPr/>
        <a:lstStyle/>
        <a:p>
          <a:pPr>
            <a:defRPr cap="all"/>
          </a:pPr>
          <a:r>
            <a:rPr lang="en-US"/>
            <a:t>Tickets are $20 in advance and $25 the day of, if there are any left. Eventbrite charges a small transaction fee.</a:t>
          </a:r>
        </a:p>
      </dgm:t>
    </dgm:pt>
    <dgm:pt modelId="{B33B4466-C892-4A04-A279-284648266385}" type="parTrans" cxnId="{2442C7F4-222C-43AC-AAED-05D592876523}">
      <dgm:prSet/>
      <dgm:spPr/>
      <dgm:t>
        <a:bodyPr/>
        <a:lstStyle/>
        <a:p>
          <a:endParaRPr lang="en-US"/>
        </a:p>
      </dgm:t>
    </dgm:pt>
    <dgm:pt modelId="{9023C57C-CA64-4D94-AA7F-B410D8A67A05}" type="sibTrans" cxnId="{2442C7F4-222C-43AC-AAED-05D592876523}">
      <dgm:prSet/>
      <dgm:spPr/>
      <dgm:t>
        <a:bodyPr/>
        <a:lstStyle/>
        <a:p>
          <a:endParaRPr lang="en-US"/>
        </a:p>
      </dgm:t>
    </dgm:pt>
    <dgm:pt modelId="{FCCDD2E1-B599-4466-86B5-5DF080255D1E}" type="pres">
      <dgm:prSet presAssocID="{A1916FC3-C77C-4EF8-A0A9-77F888AE2D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C01E3F-6065-4DDC-B89E-512266CBFFEF}" type="pres">
      <dgm:prSet presAssocID="{268014A6-3FD1-42FA-B3AA-65CB1637895B}" presName="hierRoot1" presStyleCnt="0"/>
      <dgm:spPr/>
    </dgm:pt>
    <dgm:pt modelId="{944460CF-3AD0-46D3-BA6B-C3EAE571E5C9}" type="pres">
      <dgm:prSet presAssocID="{268014A6-3FD1-42FA-B3AA-65CB1637895B}" presName="composite" presStyleCnt="0"/>
      <dgm:spPr/>
    </dgm:pt>
    <dgm:pt modelId="{2EB9C575-1D1C-4201-9EBD-58905850EBFC}" type="pres">
      <dgm:prSet presAssocID="{268014A6-3FD1-42FA-B3AA-65CB1637895B}" presName="background" presStyleLbl="node0" presStyleIdx="0" presStyleCnt="2"/>
      <dgm:spPr/>
    </dgm:pt>
    <dgm:pt modelId="{5869D686-4822-4DC8-B564-5CF9B4732F2F}" type="pres">
      <dgm:prSet presAssocID="{268014A6-3FD1-42FA-B3AA-65CB1637895B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B3D311-C438-479D-9209-18519C8CFB5D}" type="pres">
      <dgm:prSet presAssocID="{268014A6-3FD1-42FA-B3AA-65CB1637895B}" presName="hierChild2" presStyleCnt="0"/>
      <dgm:spPr/>
    </dgm:pt>
    <dgm:pt modelId="{4E9692EC-DAF8-45CF-BBF9-6F01A0D8F296}" type="pres">
      <dgm:prSet presAssocID="{8B752C39-0108-4948-9E32-0D3D42DB1459}" presName="hierRoot1" presStyleCnt="0"/>
      <dgm:spPr/>
    </dgm:pt>
    <dgm:pt modelId="{44D1BBAB-0896-42F3-AC04-A1E03BB718B2}" type="pres">
      <dgm:prSet presAssocID="{8B752C39-0108-4948-9E32-0D3D42DB1459}" presName="composite" presStyleCnt="0"/>
      <dgm:spPr/>
    </dgm:pt>
    <dgm:pt modelId="{30501F63-48DE-4C63-AC1B-98A41D2DB475}" type="pres">
      <dgm:prSet presAssocID="{8B752C39-0108-4948-9E32-0D3D42DB1459}" presName="background" presStyleLbl="node0" presStyleIdx="1" presStyleCnt="2"/>
      <dgm:spPr/>
    </dgm:pt>
    <dgm:pt modelId="{D608C856-928B-4769-A0FA-3B5A959E6C2E}" type="pres">
      <dgm:prSet presAssocID="{8B752C39-0108-4948-9E32-0D3D42DB1459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CD690C-41F2-48B1-BDC1-5DBD817E5A78}" type="pres">
      <dgm:prSet presAssocID="{8B752C39-0108-4948-9E32-0D3D42DB1459}" presName="hierChild2" presStyleCnt="0"/>
      <dgm:spPr/>
    </dgm:pt>
  </dgm:ptLst>
  <dgm:cxnLst>
    <dgm:cxn modelId="{55F32A25-3D4C-40BD-8F6A-58A7C5CDB7B0}" type="presOf" srcId="{8B752C39-0108-4948-9E32-0D3D42DB1459}" destId="{D608C856-928B-4769-A0FA-3B5A959E6C2E}" srcOrd="0" destOrd="0" presId="urn:microsoft.com/office/officeart/2005/8/layout/hierarchy1"/>
    <dgm:cxn modelId="{DCDC66DE-2DE8-4407-ABE6-8C8F634BC858}" type="presOf" srcId="{268014A6-3FD1-42FA-B3AA-65CB1637895B}" destId="{5869D686-4822-4DC8-B564-5CF9B4732F2F}" srcOrd="0" destOrd="0" presId="urn:microsoft.com/office/officeart/2005/8/layout/hierarchy1"/>
    <dgm:cxn modelId="{60E02FDD-49C3-4269-BB7B-DF87BF68964B}" srcId="{A1916FC3-C77C-4EF8-A0A9-77F888AE2D7D}" destId="{268014A6-3FD1-42FA-B3AA-65CB1637895B}" srcOrd="0" destOrd="0" parTransId="{FB8CBCE5-FFEA-48D0-9355-1D586468BD89}" sibTransId="{841F6A8A-B82A-419B-9E57-3C7E1F4B01DB}"/>
    <dgm:cxn modelId="{2442C7F4-222C-43AC-AAED-05D592876523}" srcId="{A1916FC3-C77C-4EF8-A0A9-77F888AE2D7D}" destId="{8B752C39-0108-4948-9E32-0D3D42DB1459}" srcOrd="1" destOrd="0" parTransId="{B33B4466-C892-4A04-A279-284648266385}" sibTransId="{9023C57C-CA64-4D94-AA7F-B410D8A67A05}"/>
    <dgm:cxn modelId="{0E2BBCA3-D453-48AF-9474-A63FED4AFB0D}" type="presOf" srcId="{A1916FC3-C77C-4EF8-A0A9-77F888AE2D7D}" destId="{FCCDD2E1-B599-4466-86B5-5DF080255D1E}" srcOrd="0" destOrd="0" presId="urn:microsoft.com/office/officeart/2005/8/layout/hierarchy1"/>
    <dgm:cxn modelId="{E4B87488-D57A-4D12-B4D4-49C979914A61}" type="presParOf" srcId="{FCCDD2E1-B599-4466-86B5-5DF080255D1E}" destId="{A5C01E3F-6065-4DDC-B89E-512266CBFFEF}" srcOrd="0" destOrd="0" presId="urn:microsoft.com/office/officeart/2005/8/layout/hierarchy1"/>
    <dgm:cxn modelId="{40471E27-78E2-442E-991C-90881724AFCB}" type="presParOf" srcId="{A5C01E3F-6065-4DDC-B89E-512266CBFFEF}" destId="{944460CF-3AD0-46D3-BA6B-C3EAE571E5C9}" srcOrd="0" destOrd="0" presId="urn:microsoft.com/office/officeart/2005/8/layout/hierarchy1"/>
    <dgm:cxn modelId="{D75CDDD4-F101-456E-A01E-A7F1FD366D72}" type="presParOf" srcId="{944460CF-3AD0-46D3-BA6B-C3EAE571E5C9}" destId="{2EB9C575-1D1C-4201-9EBD-58905850EBFC}" srcOrd="0" destOrd="0" presId="urn:microsoft.com/office/officeart/2005/8/layout/hierarchy1"/>
    <dgm:cxn modelId="{A4894A2E-F39B-429D-864B-811D70B31117}" type="presParOf" srcId="{944460CF-3AD0-46D3-BA6B-C3EAE571E5C9}" destId="{5869D686-4822-4DC8-B564-5CF9B4732F2F}" srcOrd="1" destOrd="0" presId="urn:microsoft.com/office/officeart/2005/8/layout/hierarchy1"/>
    <dgm:cxn modelId="{609FBD41-0D0A-429D-8F78-9FE89C187A12}" type="presParOf" srcId="{A5C01E3F-6065-4DDC-B89E-512266CBFFEF}" destId="{F6B3D311-C438-479D-9209-18519C8CFB5D}" srcOrd="1" destOrd="0" presId="urn:microsoft.com/office/officeart/2005/8/layout/hierarchy1"/>
    <dgm:cxn modelId="{CFEE8C29-D89C-40E2-BEB0-6BECF4BCC9EB}" type="presParOf" srcId="{FCCDD2E1-B599-4466-86B5-5DF080255D1E}" destId="{4E9692EC-DAF8-45CF-BBF9-6F01A0D8F296}" srcOrd="1" destOrd="0" presId="urn:microsoft.com/office/officeart/2005/8/layout/hierarchy1"/>
    <dgm:cxn modelId="{C62F8924-772A-40B8-99BF-50E940F7F607}" type="presParOf" srcId="{4E9692EC-DAF8-45CF-BBF9-6F01A0D8F296}" destId="{44D1BBAB-0896-42F3-AC04-A1E03BB718B2}" srcOrd="0" destOrd="0" presId="urn:microsoft.com/office/officeart/2005/8/layout/hierarchy1"/>
    <dgm:cxn modelId="{43224DED-4270-437A-980D-D92A01B9AFE4}" type="presParOf" srcId="{44D1BBAB-0896-42F3-AC04-A1E03BB718B2}" destId="{30501F63-48DE-4C63-AC1B-98A41D2DB475}" srcOrd="0" destOrd="0" presId="urn:microsoft.com/office/officeart/2005/8/layout/hierarchy1"/>
    <dgm:cxn modelId="{01198B39-A8D3-40A4-BB6A-A0AEE93DED4B}" type="presParOf" srcId="{44D1BBAB-0896-42F3-AC04-A1E03BB718B2}" destId="{D608C856-928B-4769-A0FA-3B5A959E6C2E}" srcOrd="1" destOrd="0" presId="urn:microsoft.com/office/officeart/2005/8/layout/hierarchy1"/>
    <dgm:cxn modelId="{CF52EDF2-65F2-49D6-81CA-C3A90C1AB1FB}" type="presParOf" srcId="{4E9692EC-DAF8-45CF-BBF9-6F01A0D8F296}" destId="{6FCD690C-41F2-48B1-BDC1-5DBD817E5A7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9C575-1D1C-4201-9EBD-58905850EBFC}">
      <dsp:nvSpPr>
        <dsp:cNvPr id="0" name=""/>
        <dsp:cNvSpPr/>
      </dsp:nvSpPr>
      <dsp:spPr>
        <a:xfrm>
          <a:off x="1094878" y="1122"/>
          <a:ext cx="3456640" cy="2194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9D686-4822-4DC8-B564-5CF9B4732F2F}">
      <dsp:nvSpPr>
        <dsp:cNvPr id="0" name=""/>
        <dsp:cNvSpPr/>
      </dsp:nvSpPr>
      <dsp:spPr>
        <a:xfrm>
          <a:off x="1478949" y="365990"/>
          <a:ext cx="3456640" cy="2194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u="none" kern="1200"/>
            <a:t>Find Tickets on EVENTBRITE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2100" u="none" kern="120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u="none" kern="1200"/>
            <a:t>Search Plymouth Ghost Walk</a:t>
          </a:r>
        </a:p>
      </dsp:txBody>
      <dsp:txXfrm>
        <a:off x="1543237" y="430278"/>
        <a:ext cx="3328064" cy="2066390"/>
      </dsp:txXfrm>
    </dsp:sp>
    <dsp:sp modelId="{30501F63-48DE-4C63-AC1B-98A41D2DB475}">
      <dsp:nvSpPr>
        <dsp:cNvPr id="0" name=""/>
        <dsp:cNvSpPr/>
      </dsp:nvSpPr>
      <dsp:spPr>
        <a:xfrm>
          <a:off x="5319660" y="1122"/>
          <a:ext cx="3456640" cy="2194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8C856-928B-4769-A0FA-3B5A959E6C2E}">
      <dsp:nvSpPr>
        <dsp:cNvPr id="0" name=""/>
        <dsp:cNvSpPr/>
      </dsp:nvSpPr>
      <dsp:spPr>
        <a:xfrm>
          <a:off x="5703731" y="365990"/>
          <a:ext cx="3456640" cy="2194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100" kern="1200"/>
            <a:t>Tickets are $20 in advance and $25 the day of, if there are any left. Eventbrite charges a small transaction fee.</a:t>
          </a:r>
        </a:p>
      </dsp:txBody>
      <dsp:txXfrm>
        <a:off x="5768019" y="430278"/>
        <a:ext cx="3328064" cy="2066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D03A9-960B-4709-B25A-3EB87151ADE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85ED8-202B-4228-B870-C75137EC8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8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4E6-0B87-156E-17D5-4B1DEE17E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72CB3-F61E-B6A2-FE14-B738964F2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F5AAE-F337-6F98-F9C1-37679961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4B844-28B3-47EB-AD63-638A51C3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FD049-F251-EF06-705B-62BD3002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4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12D0-0F93-8574-E638-4CA45E07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8DDC6-88D8-6B02-BD78-AB04EBDDF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34396-8F84-ADC3-EB9D-223B2656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84F6-32A8-C40F-4878-4BE46710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1FEC0-E1DE-E34B-89FD-1A5FA621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8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CCC44-267D-CD42-C9D8-DA9A341E2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54B87-A746-2AD7-8642-19FB20A30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A1F97-C654-D966-857A-694255F8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74691-629A-2C9B-8E8F-FEA6E5EC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C79FD-0D9D-93A4-9584-D5D5B5BF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63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12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8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7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3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D1F8-3DB4-A54A-B8F4-BBC86A54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45D6-0FE4-AC8F-29AC-E5C321C84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5632C-2185-972A-2A82-D0BB0C44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4C706-017B-E689-45BB-35E85690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BDBB-C756-A6B3-0B8A-DDE44E12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93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82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15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7692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9815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4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2BA5-9962-C00F-5448-5CB86817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EE679-1DBB-7936-40BB-CD4413AC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FFF54-F3F9-677E-1B53-F6D26203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23A6-D926-7035-76F8-52A6F31F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5E2FB-5EC4-EE03-248A-31E908F5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6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A6C5-3EBB-8263-4240-7C5BF032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61467-29CA-7E50-E3EB-10EF2E906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8E02D-EB7B-8F9B-B193-2DC1ACE3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B8544-DC8E-6B9A-4E19-1635E849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A5993-0D06-42F1-59C6-A4E7504F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D09F5-5198-F34A-CBD9-ACBA672C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50D5-8895-C1EA-1C60-5FA45B88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54F31-8113-82AA-FEE3-1AFBEA320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1FD56-C05C-275C-FC20-3036AF7ED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9A92B-30E0-F643-A15B-9A3A14DC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4B928-4D68-5767-B358-C6CAB3493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A8DB5-12D6-3578-070A-CBEB5A30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22DCE-F8B2-9208-BCBD-6A2E817D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AE0C4-FD3B-3F26-9C87-EF17A1B6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76C5-36D5-0470-90BD-1F00A3FE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3A5A7-3E21-37FE-153F-2E6EB780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04AD6-B94E-272D-CACE-AF6FC086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09A09-1E0F-D2BF-1F29-1195F0C3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53ACF-C37B-13A2-95A0-AA1281E0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1D98-7739-3BDE-4227-BD13510A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175B-4794-6871-4A6F-B6DE333A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2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0A60-4E97-356C-5EC3-29903F9B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EE60E-548F-3D8C-214C-04BA4025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C0A19-8A84-D3DB-BCB7-BA6FF17E9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CCF35-FB84-59B2-C829-EA382510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248CA-363D-1A92-3707-E72103F5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7D096-E6DC-BA95-27C0-B64FF139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9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CD0A-CDD7-E3D8-42CA-AB845452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4F4F17-0979-8503-8880-3E90AA199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28422-2F22-7638-DB74-F98B7F929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D9594-F3F4-76AF-3323-021B35CA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130DA-10EB-5900-CB9D-2823ED43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5AA5-7F70-560C-5471-A324C9E4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3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3D174-A4E1-6925-C162-715FABE4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F2AE-7513-4E13-A029-CE1014C9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B8B4-EBF5-3919-6810-6B0BF2595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7AE3-C239-38C9-5355-F6C92FFC1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F44A4-5A66-7AC0-5AFD-81F855A19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8DE1C9-4324-4223-A4C0-5E50679C432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4F8BFC5-0009-4C1F-9632-035A41DE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1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wr/135789653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rbozell@umich.edu" TargetMode="External"/><Relationship Id="rId5" Type="http://schemas.openxmlformats.org/officeDocument/2006/relationships/hyperlink" Target="https://en.wikipedia.org/wiki/Health_care_in_the_United_States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gncnewsnow.com/tootn-totum-to-carry-counter-kettles-at-all-store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about:blan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photo/aliments-burrito-citron-vert-dejeuner-461198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48732-EF40-CCDB-37FC-A4F36887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Rotary Club of Plymouth</a:t>
            </a:r>
            <a:br>
              <a:rPr lang="en-US" sz="26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>October 27, 2023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go of a company&#10;&#10;Description automatically generated">
            <a:extLst>
              <a:ext uri="{FF2B5EF4-FFF2-40B4-BE49-F238E27FC236}">
                <a16:creationId xmlns:a16="http://schemas.microsoft.com/office/drawing/2014/main" id="{3181B2B9-96DF-8ACC-9108-85980F418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43" r="-1" b="-1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072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ircular logo on a wood surface&#10;&#10;Description automatically generated">
            <a:extLst>
              <a:ext uri="{FF2B5EF4-FFF2-40B4-BE49-F238E27FC236}">
                <a16:creationId xmlns:a16="http://schemas.microsoft.com/office/drawing/2014/main" id="{09C1B404-516D-1726-6395-C7A0FF28C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9282" y="572655"/>
            <a:ext cx="2085252" cy="2085252"/>
          </a:xfrm>
        </p:spPr>
      </p:pic>
      <p:pic>
        <p:nvPicPr>
          <p:cNvPr id="13" name="Picture 12" descr="A logo of a military service&#10;&#10;Description automatically generated">
            <a:extLst>
              <a:ext uri="{FF2B5EF4-FFF2-40B4-BE49-F238E27FC236}">
                <a16:creationId xmlns:a16="http://schemas.microsoft.com/office/drawing/2014/main" id="{CD087C3E-9CB9-01A6-E5A0-3CB82F906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114218" y="476682"/>
            <a:ext cx="3238500" cy="2181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5B66B3-F896-0231-0F27-966D3CE42E87}"/>
              </a:ext>
            </a:extLst>
          </p:cNvPr>
          <p:cNvSpPr txBox="1"/>
          <p:nvPr/>
        </p:nvSpPr>
        <p:spPr>
          <a:xfrm>
            <a:off x="2924534" y="572655"/>
            <a:ext cx="5189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Dr. Ginny </a:t>
            </a:r>
            <a:r>
              <a:rPr lang="en-US" sz="3200" dirty="0" err="1"/>
              <a:t>Creasman</a:t>
            </a:r>
            <a:r>
              <a:rPr lang="en-US" sz="3200" dirty="0"/>
              <a:t>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Director of the VA Hospital in Ann Arbor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58510-BC5E-7C99-F4F2-756026BFC216}"/>
              </a:ext>
            </a:extLst>
          </p:cNvPr>
          <p:cNvSpPr txBox="1"/>
          <p:nvPr/>
        </p:nvSpPr>
        <p:spPr>
          <a:xfrm>
            <a:off x="839282" y="3452149"/>
            <a:ext cx="10586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 the Plymouth Kiwanis Club</a:t>
            </a:r>
          </a:p>
          <a:p>
            <a:r>
              <a:rPr lang="en-US" dirty="0"/>
              <a:t>Thursday, November 9</a:t>
            </a:r>
          </a:p>
          <a:p>
            <a:r>
              <a:rPr lang="en-US" dirty="0"/>
              <a:t>12:00 Noon – 1:30PM</a:t>
            </a:r>
          </a:p>
          <a:p>
            <a:r>
              <a:rPr lang="en-US" dirty="0"/>
              <a:t>Lunch &amp; Business </a:t>
            </a:r>
            <a:r>
              <a:rPr lang="en-US" dirty="0" err="1"/>
              <a:t>til</a:t>
            </a:r>
            <a:r>
              <a:rPr lang="en-US" dirty="0"/>
              <a:t> 1</a:t>
            </a:r>
          </a:p>
          <a:p>
            <a:endParaRPr lang="en-US" dirty="0"/>
          </a:p>
          <a:p>
            <a:r>
              <a:rPr lang="en-US" dirty="0"/>
              <a:t>If interested, contact Dr. Ralph Bozell:  </a:t>
            </a:r>
            <a:r>
              <a:rPr lang="en-US" dirty="0">
                <a:hlinkClick r:id="rId6"/>
              </a:rPr>
              <a:t>rbozell@umich.edu</a:t>
            </a:r>
            <a:r>
              <a:rPr lang="en-US" dirty="0"/>
              <a:t> by November 6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/>
          </a:p>
          <a:p>
            <a:r>
              <a:rPr lang="en-US" dirty="0"/>
              <a:t>Meeting is at Plymouth Historical Museum across from City Hall </a:t>
            </a:r>
          </a:p>
          <a:p>
            <a:r>
              <a:rPr lang="en-US" dirty="0"/>
              <a:t>Cost for lunch is $15</a:t>
            </a:r>
          </a:p>
        </p:txBody>
      </p:sp>
    </p:spTree>
    <p:extLst>
      <p:ext uri="{BB962C8B-B14F-4D97-AF65-F5344CB8AC3E}">
        <p14:creationId xmlns:p14="http://schemas.microsoft.com/office/powerpoint/2010/main" val="2711229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E7A5E6-5ADF-22B9-1933-FD8AFDAA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November 3 – Centennial Update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November 10 – Veteran’s Day Tribute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November 15 – Lunch with VFW</a:t>
            </a:r>
            <a:r>
              <a:rPr lang="en-US" sz="4200" dirty="0">
                <a:solidFill>
                  <a:schemeClr val="tx2"/>
                </a:solidFill>
              </a:rPr>
              <a:t/>
            </a:r>
            <a:br>
              <a:rPr lang="en-US" sz="4200" dirty="0">
                <a:solidFill>
                  <a:schemeClr val="tx2"/>
                </a:solidFill>
              </a:rPr>
            </a:br>
            <a:endParaRPr lang="en-US" sz="4200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894BA-203B-7E14-52DC-D9E49541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648198"/>
            <a:ext cx="7005742" cy="11430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Upcoming Dates</a:t>
            </a:r>
          </a:p>
        </p:txBody>
      </p:sp>
    </p:spTree>
    <p:extLst>
      <p:ext uri="{BB962C8B-B14F-4D97-AF65-F5344CB8AC3E}">
        <p14:creationId xmlns:p14="http://schemas.microsoft.com/office/powerpoint/2010/main" val="3894672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7623E10-D4E9-0464-AEAF-3B1D6B9B66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528388"/>
              </p:ext>
            </p:extLst>
          </p:nvPr>
        </p:nvGraphicFramePr>
        <p:xfrm>
          <a:off x="1736436" y="123947"/>
          <a:ext cx="8349673" cy="6610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6035040" imgH="4663156" progId="AcroExch.Document.DC">
                  <p:embed/>
                </p:oleObj>
              </mc:Choice>
              <mc:Fallback>
                <p:oleObj name="Acrobat Document" r:id="rId4" imgW="6035040" imgH="4663156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7623E10-D4E9-0464-AEAF-3B1D6B9B66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6436" y="123947"/>
                        <a:ext cx="8349673" cy="6610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53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A8551-B7EE-790C-AEBD-3D330A32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St. Leo’s Soup Kitchen </a:t>
            </a:r>
            <a:r>
              <a:rPr lang="en-US" sz="2800" dirty="0" err="1">
                <a:solidFill>
                  <a:schemeClr val="bg1"/>
                </a:solidFill>
              </a:rPr>
              <a:t>detroit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Server holding plate with taco">
            <a:extLst>
              <a:ext uri="{FF2B5EF4-FFF2-40B4-BE49-F238E27FC236}">
                <a16:creationId xmlns:a16="http://schemas.microsoft.com/office/drawing/2014/main" id="{F264FF2E-03FD-C56F-A459-631883CB9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5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BB3008-F8E8-A26D-EDF5-47A4FEB7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2504543"/>
            <a:ext cx="3479419" cy="2388131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Looking for a Coordinator </a:t>
            </a:r>
          </a:p>
          <a:p>
            <a:pPr marL="0" indent="0">
              <a:buNone/>
            </a:pPr>
            <a:r>
              <a:rPr lang="en-US" sz="3600" dirty="0"/>
              <a:t>If Interested, contact President Chris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059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F819BF-BEC4-454B-82CF-C7F1926407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AC1BB-CCB9-1E2D-396D-75140B91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85" y="641648"/>
            <a:ext cx="3382941" cy="114246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Bell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Ringing</a:t>
            </a:r>
          </a:p>
        </p:txBody>
      </p:sp>
      <p:sp useBgFill="1">
        <p:nvSpPr>
          <p:cNvPr id="15" name="Snip Diagonal Corner Rectangle 21">
            <a:extLst>
              <a:ext uri="{FF2B5EF4-FFF2-40B4-BE49-F238E27FC236}">
                <a16:creationId xmlns:a16="http://schemas.microsoft.com/office/drawing/2014/main" id="{79D5C3D0-88DD-405B-A549-4B5C3712E1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12" y="641648"/>
            <a:ext cx="6575496" cy="5286838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037C8-0252-8B21-E22A-1407D8BB0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/>
        </p:blipFill>
        <p:spPr>
          <a:xfrm>
            <a:off x="1101217" y="1677592"/>
            <a:ext cx="5641063" cy="317309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257E77-BEDE-9770-F9AC-FE3608AB8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3719369"/>
          </a:xfrm>
        </p:spPr>
        <p:txBody>
          <a:bodyPr anchor="t">
            <a:normAutofit fontScale="85000" lnSpcReduction="20000"/>
          </a:bodyPr>
          <a:lstStyle/>
          <a:p>
            <a:endParaRPr lang="en-US" dirty="0">
              <a:solidFill>
                <a:srgbClr val="0F496F"/>
              </a:solidFill>
            </a:endParaRPr>
          </a:p>
          <a:p>
            <a:pPr marL="0" indent="0">
              <a:buNone/>
            </a:pPr>
            <a:r>
              <a:rPr lang="en-US" sz="3500" dirty="0">
                <a:solidFill>
                  <a:srgbClr val="0F496F"/>
                </a:solidFill>
              </a:rPr>
              <a:t>Weekend of December 15-16</a:t>
            </a:r>
          </a:p>
          <a:p>
            <a:pPr marL="0" indent="0">
              <a:buNone/>
            </a:pPr>
            <a:endParaRPr lang="en-US" sz="2600" dirty="0">
              <a:solidFill>
                <a:srgbClr val="0F496F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0F496F"/>
                </a:solidFill>
              </a:rPr>
              <a:t>Laura </a:t>
            </a:r>
            <a:r>
              <a:rPr lang="en-US" sz="2600" dirty="0" err="1">
                <a:solidFill>
                  <a:srgbClr val="0F496F"/>
                </a:solidFill>
              </a:rPr>
              <a:t>Reiners</a:t>
            </a:r>
            <a:r>
              <a:rPr lang="en-US" sz="2600" dirty="0">
                <a:solidFill>
                  <a:srgbClr val="0F496F"/>
                </a:solidFill>
              </a:rPr>
              <a:t> – Chair</a:t>
            </a:r>
          </a:p>
          <a:p>
            <a:pPr marL="0" indent="0">
              <a:buNone/>
            </a:pPr>
            <a:endParaRPr lang="en-US" sz="2600" dirty="0">
              <a:solidFill>
                <a:srgbClr val="0F496F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0F496F"/>
                </a:solidFill>
              </a:rPr>
              <a:t>Signup Genius coming out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F496F"/>
                </a:solidFill>
              </a:rPr>
              <a:t>this afternoon!!</a:t>
            </a:r>
          </a:p>
          <a:p>
            <a:endParaRPr lang="en-US" sz="1200" dirty="0">
              <a:solidFill>
                <a:srgbClr val="0F496F"/>
              </a:solidFill>
            </a:endParaRPr>
          </a:p>
          <a:p>
            <a:endParaRPr lang="en-US" sz="1200" dirty="0">
              <a:solidFill>
                <a:srgbClr val="0F496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9E1950-A366-48B7-8DAB-726C0DE580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4123CD-2156-4134-A3FB-C82036B5F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82DAEA8-4DC7-4972-8972-06976C61D5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3B16A3-1C35-4E6B-88DA-2A2550F941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6381D1-240B-4A28-88D3-6ACC575DC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8CFC7B-B818-47F0-AE87-6B34B07D14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287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C3961-DA67-85CB-B65C-70B2E3C8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2341022"/>
          </a:xfrm>
        </p:spPr>
        <p:txBody>
          <a:bodyPr anchor="b">
            <a:noAutofit/>
          </a:bodyPr>
          <a:lstStyle/>
          <a:p>
            <a:r>
              <a:rPr lang="en-US" dirty="0"/>
              <a:t>First Lady of District 6400 </a:t>
            </a:r>
          </a:p>
        </p:txBody>
      </p:sp>
      <p:sp>
        <p:nvSpPr>
          <p:cNvPr id="13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41BA2B-6C42-C1D5-1D85-5C3BB0932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3" r="1" b="3658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BBA360-8BDC-46F7-DB42-39B5CFAE5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3429000"/>
            <a:ext cx="3479419" cy="21766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600" dirty="0"/>
              <a:t>Barb Jones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123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067A139-86EB-480F-AE6B-AF8092F21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1E7547-3CB3-477F-4342-DA586EE4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44159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District Governor 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Russ Jones</a:t>
            </a:r>
          </a:p>
        </p:txBody>
      </p:sp>
      <p:sp>
        <p:nvSpPr>
          <p:cNvPr id="62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B88A55-CFAB-05F0-EBA9-9A07D0F49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22716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65E8C853-59EA-4FCB-BB4E-1B0AEEA40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18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877266-CF0F-D0A9-EC48-445B2EAD8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582" b="14807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AAAC8-3633-B5C2-01CD-3B583B33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50/50 DRAWING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0B04-5E41-8DE9-30A5-310C34672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>
                <a:solidFill>
                  <a:schemeClr val="tx2"/>
                </a:solidFill>
              </a:rPr>
              <a:t>And the winner is …..?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76AC5-5142-ADBA-62B8-482114AEFE9A}"/>
              </a:ext>
            </a:extLst>
          </p:cNvPr>
          <p:cNvSpPr txBox="1"/>
          <p:nvPr/>
        </p:nvSpPr>
        <p:spPr>
          <a:xfrm>
            <a:off x="10072510" y="6657945"/>
            <a:ext cx="21194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sunlightfoundation.com/2014/07/17/no-less-disclosure-will-not-reduce-dark-money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403EA4-7EEC-3B50-8EFB-F18A14340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643467"/>
            <a:ext cx="65436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932548B4-B87C-FA9E-946E-29224A6A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74606" y="918811"/>
            <a:ext cx="8488012" cy="5305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A4368-CC57-ABF0-FF19-CAA9EF02E1F1}"/>
              </a:ext>
            </a:extLst>
          </p:cNvPr>
          <p:cNvSpPr txBox="1"/>
          <p:nvPr/>
        </p:nvSpPr>
        <p:spPr>
          <a:xfrm>
            <a:off x="2074606" y="4237702"/>
            <a:ext cx="65710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386992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342B7-1B39-5A4D-A816-529C38A8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n-US" sz="5200"/>
              <a:t>Welcome to rotary!</a:t>
            </a:r>
            <a:br>
              <a:rPr lang="en-US" sz="5200"/>
            </a:br>
            <a:endParaRPr lang="en-US" sz="5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4EEA-5DF5-C2D2-8315-B35B0AB41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Meditation – Kurt </a:t>
            </a:r>
            <a:r>
              <a:rPr lang="en-US" dirty="0" err="1">
                <a:solidFill>
                  <a:schemeClr val="tx1"/>
                </a:solidFill>
              </a:rPr>
              <a:t>Heise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Broadcaster – Kurt </a:t>
            </a:r>
            <a:r>
              <a:rPr lang="en-US" dirty="0" err="1">
                <a:solidFill>
                  <a:schemeClr val="tx1"/>
                </a:solidFill>
              </a:rPr>
              <a:t>Heise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Introduction of Guests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6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8B8F-96A3-5249-18B8-B2B307BC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Lunch signup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D43C7-92B7-1C28-3E75-0A1EF1CE6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up is important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A5CED-4CA5-A158-357D-ACB2D11DB5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If  you can’t sign up electronically, call or email Marie</a:t>
            </a:r>
          </a:p>
          <a:p>
            <a:r>
              <a:rPr lang="en-US" sz="2400" dirty="0"/>
              <a:t>734-453-6879 x4</a:t>
            </a:r>
          </a:p>
          <a:p>
            <a:r>
              <a:rPr lang="en-US" sz="2400" dirty="0"/>
              <a:t>Marie.morrow@pcuw.org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35759-DF64-B4C3-27C3-9772DE1AB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Salad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69399-5DEC-E988-BCA6-D51374C501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Maurice Salad</a:t>
            </a:r>
          </a:p>
          <a:p>
            <a:r>
              <a:rPr lang="en-US" sz="2400" dirty="0"/>
              <a:t>Caesar with or w/o chicken</a:t>
            </a:r>
          </a:p>
          <a:p>
            <a:r>
              <a:rPr lang="en-US" sz="2400" dirty="0"/>
              <a:t>Greek with or w/o chicken</a:t>
            </a:r>
          </a:p>
          <a:p>
            <a:r>
              <a:rPr lang="en-US" sz="2400" dirty="0"/>
              <a:t>Spinach with or w/o chicken</a:t>
            </a:r>
          </a:p>
          <a:p>
            <a:r>
              <a:rPr lang="en-US" sz="2400" dirty="0"/>
              <a:t>Mediterranean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34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DB9FC-9CB0-6D28-F1E7-61658D7E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anchor="b">
            <a:normAutofit/>
          </a:bodyPr>
          <a:lstStyle/>
          <a:p>
            <a:r>
              <a:rPr lang="en-US" sz="2800" dirty="0"/>
              <a:t>It’s Lunch Time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4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rrito with meat and vegetables">
            <a:extLst>
              <a:ext uri="{FF2B5EF4-FFF2-40B4-BE49-F238E27FC236}">
                <a16:creationId xmlns:a16="http://schemas.microsoft.com/office/drawing/2014/main" id="{B33E6254-1D67-AE71-5612-F3BAE6C39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29117" b="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F4D2F-3656-1779-ED99-499E08A0D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30702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Please invite our guests to go first</a:t>
            </a:r>
          </a:p>
          <a:p>
            <a:r>
              <a:rPr lang="en-US" dirty="0"/>
              <a:t>Meeting will resume in about 20 minutes</a:t>
            </a:r>
          </a:p>
          <a:p>
            <a:endParaRPr lang="en-U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295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524EB-DC08-F532-CA04-EA872A9B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en-US" dirty="0"/>
              <a:t> October Birthdays</a:t>
            </a:r>
            <a:endParaRPr lang="en-US"/>
          </a:p>
        </p:txBody>
      </p:sp>
      <p:pic>
        <p:nvPicPr>
          <p:cNvPr id="5" name="Picture 4" descr="A slice of rainbow cake with a number one candle">
            <a:extLst>
              <a:ext uri="{FF2B5EF4-FFF2-40B4-BE49-F238E27FC236}">
                <a16:creationId xmlns:a16="http://schemas.microsoft.com/office/drawing/2014/main" id="{E05BA890-24F1-B922-74CC-E5C78B0A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53" r="31218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238D3-2AFD-F650-0403-10575ED1F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Kimberly Crouch		1</a:t>
            </a:r>
          </a:p>
          <a:p>
            <a:r>
              <a:rPr lang="en-US" sz="2800" dirty="0"/>
              <a:t>Dan Amos				2</a:t>
            </a:r>
          </a:p>
          <a:p>
            <a:r>
              <a:rPr lang="en-US" sz="2800" dirty="0"/>
              <a:t>Nick Moroz				2</a:t>
            </a:r>
          </a:p>
          <a:p>
            <a:r>
              <a:rPr lang="en-US" sz="2800" dirty="0"/>
              <a:t>Kent Early				7</a:t>
            </a:r>
          </a:p>
          <a:p>
            <a:r>
              <a:rPr lang="en-US" sz="2800" dirty="0"/>
              <a:t>Gary Stolz				18</a:t>
            </a:r>
          </a:p>
          <a:p>
            <a:r>
              <a:rPr lang="en-US" sz="2800" dirty="0"/>
              <a:t>Mary Lu Stone			29</a:t>
            </a:r>
          </a:p>
          <a:p>
            <a:r>
              <a:rPr lang="en-US" sz="2800" dirty="0"/>
              <a:t>Brad Aldrich				30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920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1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606D8-6556-9D7A-79DE-FF34FDED7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2" y="643467"/>
            <a:ext cx="106115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0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1566E-FE86-4A24-F86A-9CFDBC52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69" y="346474"/>
            <a:ext cx="6152321" cy="61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0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F65F5-AC8B-42A1-9626-A760E0BD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398982"/>
            <a:ext cx="10602624" cy="265675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Plymouth Ghosts Cemetery Walk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Saturday, October 28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Riverside Cemetery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/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All 8 Characters are Charter Members or Wives of Charter members of our club 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/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Event Runs from 4-8pm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Walks leave every 15 minutes</a:t>
            </a:r>
            <a:r>
              <a:rPr lang="en-US" sz="1700" dirty="0">
                <a:solidFill>
                  <a:srgbClr val="FFFFFF"/>
                </a:solidFill>
              </a:rPr>
              <a:t/>
            </a:r>
            <a:br>
              <a:rPr lang="en-US" sz="1700" dirty="0">
                <a:solidFill>
                  <a:srgbClr val="FFFFFF"/>
                </a:solidFill>
              </a:rPr>
            </a:b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17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D493894A-D191-C037-DA2B-216CDA30B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549060"/>
              </p:ext>
            </p:extLst>
          </p:nvPr>
        </p:nvGraphicFramePr>
        <p:xfrm>
          <a:off x="965200" y="642939"/>
          <a:ext cx="10255250" cy="2562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3997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39118</TotalTime>
  <Words>240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Wingdings 3</vt:lpstr>
      <vt:lpstr>Custom Design</vt:lpstr>
      <vt:lpstr>Slice</vt:lpstr>
      <vt:lpstr>Acrobat Document</vt:lpstr>
      <vt:lpstr>Rotary Club of Plymouth  October 27, 2023</vt:lpstr>
      <vt:lpstr>PowerPoint Presentation</vt:lpstr>
      <vt:lpstr>Welcome to rotary! </vt:lpstr>
      <vt:lpstr>Lunch signup</vt:lpstr>
      <vt:lpstr>It’s Lunch Time </vt:lpstr>
      <vt:lpstr> October Birthdays</vt:lpstr>
      <vt:lpstr>PowerPoint Presentation</vt:lpstr>
      <vt:lpstr>PowerPoint Presentation</vt:lpstr>
      <vt:lpstr>Plymouth Ghosts Cemetery Walk Saturday, October 28 Riverside Cemetery  All 8 Characters are Charter Members or Wives of Charter members of our club   Event Runs from 4-8pm Walks leave every 15 minutes </vt:lpstr>
      <vt:lpstr>PowerPoint Presentation</vt:lpstr>
      <vt:lpstr> November 3 – Centennial Update November 10 – Veteran’s Day Tribute November 15 – Lunch with VFW </vt:lpstr>
      <vt:lpstr>PowerPoint Presentation</vt:lpstr>
      <vt:lpstr>St. Leo’s Soup Kitchen detroit</vt:lpstr>
      <vt:lpstr>Bell Ringing</vt:lpstr>
      <vt:lpstr>First Lady of District 6400 </vt:lpstr>
      <vt:lpstr>District Governor   Russ Jones</vt:lpstr>
      <vt:lpstr>50/50 DRAWING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Plymouth</dc:title>
  <dc:creator>Penny Joy</dc:creator>
  <cp:lastModifiedBy>RCP</cp:lastModifiedBy>
  <cp:revision>79</cp:revision>
  <dcterms:created xsi:type="dcterms:W3CDTF">2022-07-13T20:00:47Z</dcterms:created>
  <dcterms:modified xsi:type="dcterms:W3CDTF">2023-10-27T15:57:59Z</dcterms:modified>
</cp:coreProperties>
</file>